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1" r:id="rId3"/>
    <p:sldId id="291" r:id="rId4"/>
    <p:sldId id="292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57" r:id="rId14"/>
    <p:sldId id="258" r:id="rId15"/>
    <p:sldId id="27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2" r:id="rId28"/>
    <p:sldId id="275" r:id="rId29"/>
    <p:sldId id="270" r:id="rId30"/>
    <p:sldId id="271" r:id="rId31"/>
    <p:sldId id="273" r:id="rId32"/>
    <p:sldId id="274" r:id="rId33"/>
    <p:sldId id="276" r:id="rId34"/>
    <p:sldId id="277" r:id="rId35"/>
    <p:sldId id="279" r:id="rId36"/>
    <p:sldId id="298" r:id="rId37"/>
    <p:sldId id="280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DEE2A2-C8E3-4389-AE28-2393BB9E1E24}" v="23" dt="2022-08-25T18:17:08.7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660"/>
  </p:normalViewPr>
  <p:slideViewPr>
    <p:cSldViewPr>
      <p:cViewPr varScale="1">
        <p:scale>
          <a:sx n="100" d="100"/>
          <a:sy n="100" d="100"/>
        </p:scale>
        <p:origin x="1429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vlin, Brian" userId="52d99e80-eeee-4c29-b0fb-c18e0c9a6660" providerId="ADAL" clId="{0ADEE2A2-C8E3-4389-AE28-2393BB9E1E24}"/>
    <pc:docChg chg="custSel delSld modSld">
      <pc:chgData name="Devlin, Brian" userId="52d99e80-eeee-4c29-b0fb-c18e0c9a6660" providerId="ADAL" clId="{0ADEE2A2-C8E3-4389-AE28-2393BB9E1E24}" dt="2022-08-25T18:20:27.589" v="273" actId="20577"/>
      <pc:docMkLst>
        <pc:docMk/>
      </pc:docMkLst>
      <pc:sldChg chg="modSp mod">
        <pc:chgData name="Devlin, Brian" userId="52d99e80-eeee-4c29-b0fb-c18e0c9a6660" providerId="ADAL" clId="{0ADEE2A2-C8E3-4389-AE28-2393BB9E1E24}" dt="2022-08-25T16:23:08.660" v="7" actId="1076"/>
        <pc:sldMkLst>
          <pc:docMk/>
          <pc:sldMk cId="4240262414" sldId="257"/>
        </pc:sldMkLst>
        <pc:spChg chg="mod">
          <ac:chgData name="Devlin, Brian" userId="52d99e80-eeee-4c29-b0fb-c18e0c9a6660" providerId="ADAL" clId="{0ADEE2A2-C8E3-4389-AE28-2393BB9E1E24}" dt="2022-08-25T16:23:08.660" v="7" actId="1076"/>
          <ac:spMkLst>
            <pc:docMk/>
            <pc:sldMk cId="4240262414" sldId="257"/>
            <ac:spMk id="3" creationId="{00000000-0000-0000-0000-000000000000}"/>
          </ac:spMkLst>
        </pc:spChg>
      </pc:sldChg>
      <pc:sldChg chg="addSp modSp mod">
        <pc:chgData name="Devlin, Brian" userId="52d99e80-eeee-4c29-b0fb-c18e0c9a6660" providerId="ADAL" clId="{0ADEE2A2-C8E3-4389-AE28-2393BB9E1E24}" dt="2022-08-25T16:31:09.142" v="15" actId="14100"/>
        <pc:sldMkLst>
          <pc:docMk/>
          <pc:sldMk cId="2350078310" sldId="258"/>
        </pc:sldMkLst>
        <pc:spChg chg="mod">
          <ac:chgData name="Devlin, Brian" userId="52d99e80-eeee-4c29-b0fb-c18e0c9a6660" providerId="ADAL" clId="{0ADEE2A2-C8E3-4389-AE28-2393BB9E1E24}" dt="2022-08-25T16:30:31.590" v="10" actId="5793"/>
          <ac:spMkLst>
            <pc:docMk/>
            <pc:sldMk cId="2350078310" sldId="258"/>
            <ac:spMk id="3" creationId="{00000000-0000-0000-0000-000000000000}"/>
          </ac:spMkLst>
        </pc:spChg>
        <pc:picChg chg="add mod">
          <ac:chgData name="Devlin, Brian" userId="52d99e80-eeee-4c29-b0fb-c18e0c9a6660" providerId="ADAL" clId="{0ADEE2A2-C8E3-4389-AE28-2393BB9E1E24}" dt="2022-08-25T16:31:09.142" v="15" actId="14100"/>
          <ac:picMkLst>
            <pc:docMk/>
            <pc:sldMk cId="2350078310" sldId="258"/>
            <ac:picMk id="1026" creationId="{1C50BC81-8000-7519-6B53-C1522B0D6271}"/>
          </ac:picMkLst>
        </pc:picChg>
      </pc:sldChg>
      <pc:sldChg chg="addSp modSp mod">
        <pc:chgData name="Devlin, Brian" userId="52d99e80-eeee-4c29-b0fb-c18e0c9a6660" providerId="ADAL" clId="{0ADEE2A2-C8E3-4389-AE28-2393BB9E1E24}" dt="2022-08-25T18:19:30.377" v="272" actId="20577"/>
        <pc:sldMkLst>
          <pc:docMk/>
          <pc:sldMk cId="3210188459" sldId="262"/>
        </pc:sldMkLst>
        <pc:spChg chg="mod">
          <ac:chgData name="Devlin, Brian" userId="52d99e80-eeee-4c29-b0fb-c18e0c9a6660" providerId="ADAL" clId="{0ADEE2A2-C8E3-4389-AE28-2393BB9E1E24}" dt="2022-08-25T18:15:06.174" v="33" actId="1076"/>
          <ac:spMkLst>
            <pc:docMk/>
            <pc:sldMk cId="3210188459" sldId="262"/>
            <ac:spMk id="2" creationId="{00000000-0000-0000-0000-000000000000}"/>
          </ac:spMkLst>
        </pc:spChg>
        <pc:spChg chg="add mod">
          <ac:chgData name="Devlin, Brian" userId="52d99e80-eeee-4c29-b0fb-c18e0c9a6660" providerId="ADAL" clId="{0ADEE2A2-C8E3-4389-AE28-2393BB9E1E24}" dt="2022-08-25T18:19:30.377" v="272" actId="20577"/>
          <ac:spMkLst>
            <pc:docMk/>
            <pc:sldMk cId="3210188459" sldId="262"/>
            <ac:spMk id="3" creationId="{2BA0C14B-17CD-C6CC-5153-ACAE680C7691}"/>
          </ac:spMkLst>
        </pc:spChg>
        <pc:picChg chg="mod">
          <ac:chgData name="Devlin, Brian" userId="52d99e80-eeee-4c29-b0fb-c18e0c9a6660" providerId="ADAL" clId="{0ADEE2A2-C8E3-4389-AE28-2393BB9E1E24}" dt="2022-08-25T18:16:57.666" v="36" actId="1076"/>
          <ac:picMkLst>
            <pc:docMk/>
            <pc:sldMk cId="3210188459" sldId="262"/>
            <ac:picMk id="3076" creationId="{00000000-0000-0000-0000-000000000000}"/>
          </ac:picMkLst>
        </pc:picChg>
      </pc:sldChg>
      <pc:sldChg chg="addSp modSp">
        <pc:chgData name="Devlin, Brian" userId="52d99e80-eeee-4c29-b0fb-c18e0c9a6660" providerId="ADAL" clId="{0ADEE2A2-C8E3-4389-AE28-2393BB9E1E24}" dt="2022-08-25T18:14:38.160" v="30" actId="14100"/>
        <pc:sldMkLst>
          <pc:docMk/>
          <pc:sldMk cId="3503200545" sldId="264"/>
        </pc:sldMkLst>
        <pc:picChg chg="add mod">
          <ac:chgData name="Devlin, Brian" userId="52d99e80-eeee-4c29-b0fb-c18e0c9a6660" providerId="ADAL" clId="{0ADEE2A2-C8E3-4389-AE28-2393BB9E1E24}" dt="2022-08-25T18:14:38.160" v="30" actId="14100"/>
          <ac:picMkLst>
            <pc:docMk/>
            <pc:sldMk cId="3503200545" sldId="264"/>
            <ac:picMk id="2050" creationId="{D2F5F1D5-7D48-E6A4-98B1-55C3BC66C9F5}"/>
          </ac:picMkLst>
        </pc:picChg>
        <pc:picChg chg="mod">
          <ac:chgData name="Devlin, Brian" userId="52d99e80-eeee-4c29-b0fb-c18e0c9a6660" providerId="ADAL" clId="{0ADEE2A2-C8E3-4389-AE28-2393BB9E1E24}" dt="2022-08-25T18:14:08.394" v="25" actId="1076"/>
          <ac:picMkLst>
            <pc:docMk/>
            <pc:sldMk cId="3503200545" sldId="264"/>
            <ac:picMk id="4098" creationId="{00000000-0000-0000-0000-000000000000}"/>
          </ac:picMkLst>
        </pc:picChg>
      </pc:sldChg>
      <pc:sldChg chg="modSp mod">
        <pc:chgData name="Devlin, Brian" userId="52d99e80-eeee-4c29-b0fb-c18e0c9a6660" providerId="ADAL" clId="{0ADEE2A2-C8E3-4389-AE28-2393BB9E1E24}" dt="2022-08-25T17:31:56.277" v="19" actId="14100"/>
        <pc:sldMkLst>
          <pc:docMk/>
          <pc:sldMk cId="2262276426" sldId="266"/>
        </pc:sldMkLst>
        <pc:picChg chg="mod">
          <ac:chgData name="Devlin, Brian" userId="52d99e80-eeee-4c29-b0fb-c18e0c9a6660" providerId="ADAL" clId="{0ADEE2A2-C8E3-4389-AE28-2393BB9E1E24}" dt="2022-08-25T17:31:56.277" v="19" actId="14100"/>
          <ac:picMkLst>
            <pc:docMk/>
            <pc:sldMk cId="2262276426" sldId="266"/>
            <ac:picMk id="5" creationId="{00000000-0000-0000-0000-000000000000}"/>
          </ac:picMkLst>
        </pc:picChg>
      </pc:sldChg>
      <pc:sldChg chg="modSp mod">
        <pc:chgData name="Devlin, Brian" userId="52d99e80-eeee-4c29-b0fb-c18e0c9a6660" providerId="ADAL" clId="{0ADEE2A2-C8E3-4389-AE28-2393BB9E1E24}" dt="2022-08-25T18:20:27.589" v="273" actId="20577"/>
        <pc:sldMkLst>
          <pc:docMk/>
          <pc:sldMk cId="3998938876" sldId="292"/>
        </pc:sldMkLst>
        <pc:spChg chg="mod">
          <ac:chgData name="Devlin, Brian" userId="52d99e80-eeee-4c29-b0fb-c18e0c9a6660" providerId="ADAL" clId="{0ADEE2A2-C8E3-4389-AE28-2393BB9E1E24}" dt="2022-08-25T18:20:27.589" v="273" actId="20577"/>
          <ac:spMkLst>
            <pc:docMk/>
            <pc:sldMk cId="3998938876" sldId="292"/>
            <ac:spMk id="3" creationId="{C74D18CC-24A1-4913-B27D-C982C45551C3}"/>
          </ac:spMkLst>
        </pc:spChg>
      </pc:sldChg>
      <pc:sldChg chg="del">
        <pc:chgData name="Devlin, Brian" userId="52d99e80-eeee-4c29-b0fb-c18e0c9a6660" providerId="ADAL" clId="{0ADEE2A2-C8E3-4389-AE28-2393BB9E1E24}" dt="2022-08-25T16:20:59.015" v="0" actId="2696"/>
        <pc:sldMkLst>
          <pc:docMk/>
          <pc:sldMk cId="2752859120" sldId="293"/>
        </pc:sldMkLst>
      </pc:sldChg>
      <pc:sldChg chg="del">
        <pc:chgData name="Devlin, Brian" userId="52d99e80-eeee-4c29-b0fb-c18e0c9a6660" providerId="ADAL" clId="{0ADEE2A2-C8E3-4389-AE28-2393BB9E1E24}" dt="2022-08-25T16:21:14.803" v="1" actId="2696"/>
        <pc:sldMkLst>
          <pc:docMk/>
          <pc:sldMk cId="377111923" sldId="294"/>
        </pc:sldMkLst>
      </pc:sldChg>
      <pc:sldChg chg="del">
        <pc:chgData name="Devlin, Brian" userId="52d99e80-eeee-4c29-b0fb-c18e0c9a6660" providerId="ADAL" clId="{0ADEE2A2-C8E3-4389-AE28-2393BB9E1E24}" dt="2022-08-25T16:21:33.320" v="3" actId="2696"/>
        <pc:sldMkLst>
          <pc:docMk/>
          <pc:sldMk cId="3647770246" sldId="295"/>
        </pc:sldMkLst>
      </pc:sldChg>
      <pc:sldChg chg="del">
        <pc:chgData name="Devlin, Brian" userId="52d99e80-eeee-4c29-b0fb-c18e0c9a6660" providerId="ADAL" clId="{0ADEE2A2-C8E3-4389-AE28-2393BB9E1E24}" dt="2022-08-25T16:21:38.408" v="4" actId="2696"/>
        <pc:sldMkLst>
          <pc:docMk/>
          <pc:sldMk cId="57303527" sldId="296"/>
        </pc:sldMkLst>
      </pc:sldChg>
      <pc:sldChg chg="del">
        <pc:chgData name="Devlin, Brian" userId="52d99e80-eeee-4c29-b0fb-c18e0c9a6660" providerId="ADAL" clId="{0ADEE2A2-C8E3-4389-AE28-2393BB9E1E24}" dt="2022-08-25T16:21:27.208" v="2" actId="2696"/>
        <pc:sldMkLst>
          <pc:docMk/>
          <pc:sldMk cId="1000896557" sldId="29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AFEC6444-11AD-4B37-9A46-9FF38B964FF4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5F92DF4F-9851-4EEB-9593-1C3DB1235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66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6444-11AD-4B37-9A46-9FF38B964FF4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DF4F-9851-4EEB-9593-1C3DB1235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02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6444-11AD-4B37-9A46-9FF38B964FF4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DF4F-9851-4EEB-9593-1C3DB1235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80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6444-11AD-4B37-9A46-9FF38B964FF4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DF4F-9851-4EEB-9593-1C3DB1235F57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6547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6444-11AD-4B37-9A46-9FF38B964FF4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DF4F-9851-4EEB-9593-1C3DB1235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18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6444-11AD-4B37-9A46-9FF38B964FF4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DF4F-9851-4EEB-9593-1C3DB1235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61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6444-11AD-4B37-9A46-9FF38B964FF4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DF4F-9851-4EEB-9593-1C3DB1235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92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6444-11AD-4B37-9A46-9FF38B964FF4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DF4F-9851-4EEB-9593-1C3DB1235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92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6444-11AD-4B37-9A46-9FF38B964FF4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DF4F-9851-4EEB-9593-1C3DB1235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6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AFEC6444-11AD-4B37-9A46-9FF38B964FF4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5F92DF4F-9851-4EEB-9593-1C3DB1235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02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6444-11AD-4B37-9A46-9FF38B964FF4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DF4F-9851-4EEB-9593-1C3DB1235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6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6444-11AD-4B37-9A46-9FF38B964FF4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DF4F-9851-4EEB-9593-1C3DB1235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79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6444-11AD-4B37-9A46-9FF38B964FF4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DF4F-9851-4EEB-9593-1C3DB1235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89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6444-11AD-4B37-9A46-9FF38B964FF4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DF4F-9851-4EEB-9593-1C3DB1235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2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6444-11AD-4B37-9A46-9FF38B964FF4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DF4F-9851-4EEB-9593-1C3DB1235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0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6444-11AD-4B37-9A46-9FF38B964FF4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DF4F-9851-4EEB-9593-1C3DB1235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50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6444-11AD-4B37-9A46-9FF38B964FF4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DF4F-9851-4EEB-9593-1C3DB1235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3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C6444-11AD-4B37-9A46-9FF38B964FF4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2DF4F-9851-4EEB-9593-1C3DB1235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207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Tompkins Robotics Team 5427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Safety Presentation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092" y="4429919"/>
            <a:ext cx="2791816" cy="205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35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1" y="274638"/>
            <a:ext cx="7772400" cy="944563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Steel Talons &amp; RSC Safety Rules (continued)</a:t>
            </a:r>
            <a:br>
              <a:rPr lang="en-US" dirty="0"/>
            </a:b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1447801"/>
            <a:ext cx="7772400" cy="4585849"/>
          </a:xfrm>
          <a:prstGeom prst="rect">
            <a:avLst/>
          </a:prstGeom>
        </p:spPr>
        <p:txBody>
          <a:bodyPr vert="horz" lIns="121899" tIns="60949" rIns="121899" bIns="60949" rtlCol="0" anchor="t">
            <a:sp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1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/>
              <a:t>Chemicals &amp; Paint Usage</a:t>
            </a:r>
          </a:p>
          <a:p>
            <a:pPr marL="895243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No use of volatile or vapor emitting chemicals in the building</a:t>
            </a:r>
          </a:p>
          <a:p>
            <a:pPr marL="895243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No spray painting in the building – OK out back with adult supervision</a:t>
            </a:r>
          </a:p>
          <a:p>
            <a:pPr marL="895243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Proper PPE required when handling chemicals – e.g. gloves</a:t>
            </a:r>
          </a:p>
          <a:p>
            <a:pPr marL="895243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Materials must be used in accordance with the manufacturers instructions</a:t>
            </a:r>
          </a:p>
          <a:p>
            <a:pPr marL="895243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We have MSDSs (or SDSs) available for the chemicals we use in our area</a:t>
            </a:r>
          </a:p>
          <a:p>
            <a:pPr marL="895243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In the event of a spill, notify KISD representative and mentor</a:t>
            </a:r>
          </a:p>
          <a:p>
            <a:pPr marL="342900" lvl="1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prstClr val="white"/>
                </a:solidFill>
              </a:rPr>
              <a:t>Behavior</a:t>
            </a:r>
          </a:p>
          <a:p>
            <a:pPr marL="895243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No horseplay or rowdy behavior on the premises</a:t>
            </a:r>
          </a:p>
          <a:p>
            <a:pPr marL="342900" lvl="1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prstClr val="white"/>
                </a:solidFill>
              </a:rPr>
              <a:t>Food and Drinks</a:t>
            </a:r>
          </a:p>
          <a:p>
            <a:pPr marL="895243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No food or drinks (except water) in the bays </a:t>
            </a:r>
          </a:p>
          <a:p>
            <a:pPr marL="895243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Food is allowed around the central bay (not on the carpet) and outside the building (patios)</a:t>
            </a:r>
          </a:p>
          <a:p>
            <a:pPr marL="895243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Wash hands thoroughly with soap and water before handling food or drink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43795" y="8955730"/>
            <a:ext cx="4460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Solenoid Valve</a:t>
            </a:r>
          </a:p>
        </p:txBody>
      </p:sp>
    </p:spTree>
    <p:extLst>
      <p:ext uri="{BB962C8B-B14F-4D97-AF65-F5344CB8AC3E}">
        <p14:creationId xmlns:p14="http://schemas.microsoft.com/office/powerpoint/2010/main" val="55891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1" y="274638"/>
            <a:ext cx="7772400" cy="944563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Steel Talons &amp; RSC Safety Rules (continued)</a:t>
            </a:r>
            <a:br>
              <a:rPr lang="en-US" dirty="0"/>
            </a:b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1447801"/>
            <a:ext cx="7772400" cy="4124184"/>
          </a:xfrm>
          <a:prstGeom prst="rect">
            <a:avLst/>
          </a:prstGeom>
        </p:spPr>
        <p:txBody>
          <a:bodyPr vert="horz" lIns="121899" tIns="60949" rIns="121899" bIns="60949" rtlCol="0" anchor="t">
            <a:sp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1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/>
              <a:t>Daily Housekeeping Requirements</a:t>
            </a:r>
          </a:p>
          <a:p>
            <a:pPr marL="895243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Keep areas clean and uncluttered</a:t>
            </a:r>
          </a:p>
          <a:p>
            <a:pPr marL="895243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Keep emergency exits clear</a:t>
            </a:r>
          </a:p>
          <a:p>
            <a:pPr marL="895243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Keep carpeted area clear of debris and cuttings, no drilling or cutting on carpet</a:t>
            </a:r>
          </a:p>
          <a:p>
            <a:pPr marL="895243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Clean up begins 15 minutes before the end of a session</a:t>
            </a:r>
          </a:p>
          <a:p>
            <a:pPr marL="895243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Clean area before you leave</a:t>
            </a:r>
          </a:p>
          <a:p>
            <a:pPr marL="895243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Trash and recyclables are to be cleaned up and disposed of in the proper locations</a:t>
            </a:r>
          </a:p>
          <a:p>
            <a:pPr marL="895243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Floor shall be swept and vacuumed as needed</a:t>
            </a:r>
          </a:p>
          <a:p>
            <a:pPr marL="895243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Tools, surplus raw materials, and other items shall be put away when finished with them</a:t>
            </a:r>
          </a:p>
          <a:p>
            <a:pPr marL="895243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Clean up the area outside if it has been used for painting or other activities</a:t>
            </a:r>
          </a:p>
          <a:p>
            <a:pPr marL="895243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All power should be turned off at the end of the day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43795" y="8955730"/>
            <a:ext cx="4460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Solenoid Valve</a:t>
            </a:r>
          </a:p>
        </p:txBody>
      </p:sp>
    </p:spTree>
    <p:extLst>
      <p:ext uri="{BB962C8B-B14F-4D97-AF65-F5344CB8AC3E}">
        <p14:creationId xmlns:p14="http://schemas.microsoft.com/office/powerpoint/2010/main" val="142289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1" y="274638"/>
            <a:ext cx="7772400" cy="944563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Steel Talons &amp; RSC Safety Rules (continued)</a:t>
            </a:r>
            <a:br>
              <a:rPr lang="en-US" dirty="0"/>
            </a:b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1447800"/>
            <a:ext cx="7772400" cy="2185191"/>
          </a:xfrm>
          <a:prstGeom prst="rect">
            <a:avLst/>
          </a:prstGeom>
        </p:spPr>
        <p:txBody>
          <a:bodyPr vert="horz" lIns="121899" tIns="60949" rIns="121899" bIns="60949" rtlCol="0" anchor="t">
            <a:sp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1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/>
              <a:t>Incident Reporting Requirements</a:t>
            </a:r>
          </a:p>
          <a:p>
            <a:pPr marL="895243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Report any incident resulting in injury, fire, or damage to people, building, or equipment immediately to a KISD representative and a mentor. This includes minor first aid incidents such as a band aid</a:t>
            </a:r>
          </a:p>
          <a:p>
            <a:pPr marL="895243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Report near-misses which could have resulted in injury to our safety team</a:t>
            </a:r>
          </a:p>
          <a:p>
            <a:pPr marL="895243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To report an injury or near-miss to our team, use the form at the sign-in table</a:t>
            </a:r>
          </a:p>
          <a:p>
            <a:pPr marL="895243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To report an injury to the RSC, go to the RSC administrator’s office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43795" y="8955730"/>
            <a:ext cx="4460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Solenoid Valve</a:t>
            </a:r>
          </a:p>
        </p:txBody>
      </p:sp>
    </p:spTree>
    <p:extLst>
      <p:ext uri="{BB962C8B-B14F-4D97-AF65-F5344CB8AC3E}">
        <p14:creationId xmlns:p14="http://schemas.microsoft.com/office/powerpoint/2010/main" val="258656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Safety?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514600"/>
            <a:ext cx="7429499" cy="3541714"/>
          </a:xfrm>
        </p:spPr>
        <p:txBody>
          <a:bodyPr>
            <a:normAutofit/>
          </a:bodyPr>
          <a:lstStyle/>
          <a:p>
            <a:r>
              <a:rPr lang="en-US" dirty="0"/>
              <a:t>If you have 10 fingers and 10 toes it is hard to learn how to live your life with less!</a:t>
            </a:r>
          </a:p>
          <a:p>
            <a:r>
              <a:rPr lang="en-US" dirty="0"/>
              <a:t>Your parents want you to take care of them when they get older!</a:t>
            </a:r>
          </a:p>
          <a:p>
            <a:r>
              <a:rPr lang="en-US" dirty="0"/>
              <a:t>It is always fun until someone loses an eye!</a:t>
            </a:r>
          </a:p>
          <a:p>
            <a:r>
              <a:rPr lang="en-US" dirty="0"/>
              <a:t>We are Tompkins Robotics, not Tompkins Do Crazy Stuff Until Someone Gets Hurt!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420688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62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Ground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Safety is YOUR job. Never assume someone else is doing something safely!</a:t>
            </a:r>
          </a:p>
          <a:p>
            <a:r>
              <a:rPr lang="en-US" dirty="0"/>
              <a:t>See something unsafe? Tell people. If you see ANYONE doing something unsafe STOP THEM!</a:t>
            </a:r>
          </a:p>
          <a:p>
            <a:r>
              <a:rPr lang="en-US" dirty="0"/>
              <a:t>Cleanliness and Organization are foundational keys to safety.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30707"/>
            <a:ext cx="1990725" cy="2295525"/>
          </a:xfrm>
          <a:prstGeom prst="rect">
            <a:avLst/>
          </a:prstGeom>
        </p:spPr>
      </p:pic>
      <p:pic>
        <p:nvPicPr>
          <p:cNvPr id="1026" name="Picture 2" descr="Clean Out Your Garage by Renting a Dumpster - Affordable Bins">
            <a:extLst>
              <a:ext uri="{FF2B5EF4-FFF2-40B4-BE49-F238E27FC236}">
                <a16:creationId xmlns:a16="http://schemas.microsoft.com/office/drawing/2014/main" id="{1C50BC81-8000-7519-6B53-C1522B0D6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876800"/>
            <a:ext cx="3681022" cy="189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078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Ground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 your work before you do your work</a:t>
            </a:r>
          </a:p>
          <a:p>
            <a:r>
              <a:rPr lang="en-US" dirty="0"/>
              <a:t>Discuss what you will be doing with your team mates. </a:t>
            </a:r>
          </a:p>
          <a:p>
            <a:r>
              <a:rPr lang="en-US" dirty="0"/>
              <a:t>What are the risks that you may encounter? How can you mitigate those risks? Planning your work allows you to prepare to stay safe.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829929"/>
            <a:ext cx="2133600" cy="142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44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Protecting Yourself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aware of EVERYTHING around you.</a:t>
            </a:r>
          </a:p>
          <a:p>
            <a:r>
              <a:rPr lang="en-US" dirty="0"/>
              <a:t>Always wear your </a:t>
            </a:r>
            <a:r>
              <a:rPr lang="en-US" b="1" dirty="0"/>
              <a:t>PPE.</a:t>
            </a:r>
          </a:p>
          <a:p>
            <a:pPr lvl="1"/>
            <a:r>
              <a:rPr lang="en-US" b="1" dirty="0"/>
              <a:t>P</a:t>
            </a:r>
            <a:r>
              <a:rPr lang="en-US" dirty="0"/>
              <a:t>ersonal</a:t>
            </a:r>
          </a:p>
          <a:p>
            <a:pPr lvl="1"/>
            <a:r>
              <a:rPr lang="en-US" b="1" dirty="0"/>
              <a:t>P</a:t>
            </a:r>
            <a:r>
              <a:rPr lang="en-US" dirty="0"/>
              <a:t>rotective </a:t>
            </a:r>
          </a:p>
          <a:p>
            <a:pPr lvl="1"/>
            <a:r>
              <a:rPr lang="en-US" b="1" dirty="0"/>
              <a:t>E</a:t>
            </a:r>
            <a:r>
              <a:rPr lang="en-US" dirty="0"/>
              <a:t>quipment</a:t>
            </a:r>
          </a:p>
          <a:p>
            <a:pPr lvl="2"/>
            <a:r>
              <a:rPr lang="en-US" b="1" dirty="0"/>
              <a:t>PPE </a:t>
            </a:r>
            <a:r>
              <a:rPr lang="en-US" dirty="0"/>
              <a:t>is a fashion statement. It states that you want to stay fashionably alive and unhurt!</a:t>
            </a:r>
          </a:p>
          <a:p>
            <a:pPr marL="914400" lvl="2" indent="0">
              <a:buNone/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228600"/>
            <a:ext cx="1524000" cy="20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3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PPE Eye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Safety Glasses – Protecting Your Eyes</a:t>
            </a:r>
          </a:p>
          <a:p>
            <a:pPr lvl="1"/>
            <a:r>
              <a:rPr lang="en-US" dirty="0"/>
              <a:t>Must be worn at all times in all areas around the robot.</a:t>
            </a:r>
          </a:p>
          <a:p>
            <a:pPr lvl="1"/>
            <a:r>
              <a:rPr lang="en-US" dirty="0"/>
              <a:t>Must be ANSI approved. Look on the side of the glasses for the ANSI z87 mark.</a:t>
            </a:r>
          </a:p>
          <a:p>
            <a:pPr lvl="1"/>
            <a:r>
              <a:rPr lang="en-US" dirty="0"/>
              <a:t>Must have side shields, or wrap around protection. </a:t>
            </a:r>
          </a:p>
          <a:p>
            <a:pPr lvl="1"/>
            <a:r>
              <a:rPr lang="en-US" dirty="0"/>
              <a:t>Must be worn over prescription glasses, if your glasses do not have side shields or are not ANSI approved.</a:t>
            </a:r>
          </a:p>
          <a:p>
            <a:pPr lvl="1"/>
            <a:r>
              <a:rPr lang="en-US" dirty="0"/>
              <a:t>Splash goggles or a face shield must be worn OVER safety glasses if handling liquid chemicals.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858" y="304799"/>
            <a:ext cx="1979645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60" y="521970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03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PPE Eye Protection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87236"/>
            <a:ext cx="3518779" cy="137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529" y="304798"/>
            <a:ext cx="1979645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563" y="1752600"/>
            <a:ext cx="28575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267200"/>
            <a:ext cx="3703539" cy="234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711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429499" cy="1066800"/>
          </a:xfrm>
        </p:spPr>
        <p:txBody>
          <a:bodyPr/>
          <a:lstStyle/>
          <a:p>
            <a:pPr algn="l"/>
            <a:r>
              <a:rPr lang="en-US" b="1" dirty="0"/>
              <a:t>PPE Hearing Protection</a:t>
            </a: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143000"/>
            <a:ext cx="3773500" cy="541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0668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A0C14B-17CD-C6CC-5153-ACAE680C7691}"/>
              </a:ext>
            </a:extLst>
          </p:cNvPr>
          <p:cNvSpPr txBox="1"/>
          <p:nvPr/>
        </p:nvSpPr>
        <p:spPr>
          <a:xfrm>
            <a:off x="5410200" y="2514600"/>
            <a:ext cx="329564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Safe hearing range is 70 dB over</a:t>
            </a:r>
          </a:p>
          <a:p>
            <a:r>
              <a:rPr lang="en-US" dirty="0"/>
              <a:t>8 hrs. </a:t>
            </a:r>
          </a:p>
          <a:p>
            <a:r>
              <a:rPr lang="en-US" dirty="0"/>
              <a:t>Every 3dB increase doubles the </a:t>
            </a:r>
          </a:p>
          <a:p>
            <a:r>
              <a:rPr lang="en-US" dirty="0"/>
              <a:t>sound energy or impact</a:t>
            </a:r>
          </a:p>
          <a:p>
            <a:r>
              <a:rPr lang="en-US" dirty="0"/>
              <a:t>A whisper, 30 dB, is 1,000 times</a:t>
            </a:r>
          </a:p>
          <a:p>
            <a:r>
              <a:rPr lang="en-US" dirty="0"/>
              <a:t>louder than the softest sound you </a:t>
            </a:r>
          </a:p>
          <a:p>
            <a:r>
              <a:rPr lang="en-US" dirty="0"/>
              <a:t>can hear. </a:t>
            </a:r>
          </a:p>
        </p:txBody>
      </p:sp>
    </p:spTree>
    <p:extLst>
      <p:ext uri="{BB962C8B-B14F-4D97-AF65-F5344CB8AC3E}">
        <p14:creationId xmlns:p14="http://schemas.microsoft.com/office/powerpoint/2010/main" val="321018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Tompkins Robotics Team 5427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BASIC SAFETY TRAINING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19922" y="6611780"/>
            <a:ext cx="1941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5427 Basic Safety Training Rev. A</a:t>
            </a:r>
          </a:p>
        </p:txBody>
      </p:sp>
    </p:spTree>
    <p:extLst>
      <p:ext uri="{BB962C8B-B14F-4D97-AF65-F5344CB8AC3E}">
        <p14:creationId xmlns:p14="http://schemas.microsoft.com/office/powerpoint/2010/main" val="425114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PPE Hearing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Hearing loss is permanent</a:t>
            </a:r>
          </a:p>
          <a:p>
            <a:r>
              <a:rPr lang="en-US" dirty="0"/>
              <a:t>Can occur gradually over time, due to acute and chronic noise.</a:t>
            </a:r>
          </a:p>
          <a:p>
            <a:r>
              <a:rPr lang="en-US" dirty="0"/>
              <a:t>Proper protective equipment	</a:t>
            </a:r>
          </a:p>
          <a:p>
            <a:pPr lvl="1"/>
            <a:r>
              <a:rPr lang="en-US" dirty="0"/>
              <a:t>Ear Plugs – FOLLOW DIRECTIONS ON USE</a:t>
            </a:r>
          </a:p>
          <a:p>
            <a:pPr lvl="1"/>
            <a:r>
              <a:rPr lang="en-US" dirty="0"/>
              <a:t>Ear Muffs</a:t>
            </a:r>
          </a:p>
          <a:p>
            <a:r>
              <a:rPr lang="en-US" dirty="0"/>
              <a:t>Must be worn when power tools are in use or if Rolling Stones are performing a concert in the work area.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0668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5562599"/>
            <a:ext cx="1132343" cy="113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72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PPE Hearing Protection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52800"/>
            <a:ext cx="1485543" cy="148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37338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4941561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ACCEPTABLE</a:t>
            </a:r>
          </a:p>
          <a:p>
            <a:r>
              <a:rPr lang="en-US" sz="3200" dirty="0"/>
              <a:t>These are for work!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4948488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UNACCEPTABLE</a:t>
            </a:r>
          </a:p>
          <a:p>
            <a:r>
              <a:rPr lang="en-US" dirty="0"/>
              <a:t>These are for snuggling up when </a:t>
            </a:r>
          </a:p>
          <a:p>
            <a:r>
              <a:rPr lang="en-US" dirty="0"/>
              <a:t>it’s cold outside!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0668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2F5F1D5-7D48-E6A4-98B1-55C3BC66C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99534"/>
            <a:ext cx="1524000" cy="130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200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PPE Foot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NO</a:t>
            </a:r>
          </a:p>
          <a:p>
            <a:pPr lvl="1"/>
            <a:r>
              <a:rPr lang="en-US" dirty="0"/>
              <a:t>Bare Feet</a:t>
            </a:r>
          </a:p>
          <a:p>
            <a:pPr lvl="1"/>
            <a:r>
              <a:rPr lang="en-US" dirty="0"/>
              <a:t>Open toed shoes</a:t>
            </a:r>
          </a:p>
          <a:p>
            <a:pPr lvl="1"/>
            <a:r>
              <a:rPr lang="en-US" dirty="0"/>
              <a:t>Sandals</a:t>
            </a:r>
          </a:p>
          <a:p>
            <a:pPr lvl="1"/>
            <a:r>
              <a:rPr lang="en-US" dirty="0"/>
              <a:t>Flip Flops</a:t>
            </a:r>
          </a:p>
          <a:p>
            <a:pPr lvl="1"/>
            <a:r>
              <a:rPr lang="en-US" dirty="0"/>
              <a:t>Bunny slippers</a:t>
            </a:r>
          </a:p>
          <a:p>
            <a:pPr lvl="1"/>
            <a:r>
              <a:rPr lang="en-US" dirty="0"/>
              <a:t>Slippers</a:t>
            </a:r>
          </a:p>
          <a:p>
            <a:r>
              <a:rPr lang="en-US" dirty="0"/>
              <a:t>Shoes should be sturdy</a:t>
            </a:r>
          </a:p>
          <a:p>
            <a:r>
              <a:rPr lang="en-US" dirty="0"/>
              <a:t>Steel toed shoes may be required when lifting the robot or other heavy objects.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1849582" cy="184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803" y="2667000"/>
            <a:ext cx="223837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5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PPE Hand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Safety Gloves should be worn when:</a:t>
            </a:r>
          </a:p>
          <a:p>
            <a:pPr lvl="1"/>
            <a:r>
              <a:rPr lang="en-US" dirty="0"/>
              <a:t>When cutting or working with sharp objects</a:t>
            </a:r>
          </a:p>
          <a:p>
            <a:pPr lvl="1"/>
            <a:r>
              <a:rPr lang="en-US" dirty="0"/>
              <a:t>Working with soldering gun</a:t>
            </a:r>
          </a:p>
          <a:p>
            <a:pPr lvl="1"/>
            <a:r>
              <a:rPr lang="en-US" dirty="0"/>
              <a:t>Handling metal and wood</a:t>
            </a:r>
          </a:p>
          <a:p>
            <a:pPr lvl="1"/>
            <a:r>
              <a:rPr lang="en-US" dirty="0"/>
              <a:t>Lifting</a:t>
            </a:r>
          </a:p>
          <a:p>
            <a:pPr lvl="1"/>
            <a:r>
              <a:rPr lang="en-US" dirty="0"/>
              <a:t>Chemically resistant gloves must be worn when handling liquids or leaking batteries</a:t>
            </a:r>
          </a:p>
          <a:p>
            <a:pPr lvl="1"/>
            <a:r>
              <a:rPr lang="en-US" dirty="0"/>
              <a:t>Hanging around – just in case</a:t>
            </a:r>
          </a:p>
          <a:p>
            <a:pPr lvl="1"/>
            <a:r>
              <a:rPr lang="en-US" dirty="0"/>
              <a:t>DO NOT WEAR GLOVES WHEN OPERSSTING ROTATING EQUIPMENT – THAT IS A SNAG HAZARD</a:t>
            </a:r>
          </a:p>
          <a:p>
            <a:pPr lvl="1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722376"/>
            <a:ext cx="1943100" cy="88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530" y="3047999"/>
            <a:ext cx="1737815" cy="1303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3306" y="5562600"/>
            <a:ext cx="1151069" cy="114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7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PPE Hand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Safety Gloves prevent:</a:t>
            </a:r>
          </a:p>
          <a:p>
            <a:pPr lvl="1"/>
            <a:r>
              <a:rPr lang="en-US" dirty="0"/>
              <a:t>Cuts</a:t>
            </a:r>
          </a:p>
          <a:p>
            <a:pPr lvl="1"/>
            <a:r>
              <a:rPr lang="en-US" dirty="0"/>
              <a:t>Splinters</a:t>
            </a:r>
          </a:p>
          <a:p>
            <a:pPr lvl="1"/>
            <a:r>
              <a:rPr lang="en-US" dirty="0"/>
              <a:t>Pinches – other than the ones from your relatives</a:t>
            </a:r>
          </a:p>
          <a:p>
            <a:pPr lvl="1"/>
            <a:r>
              <a:rPr lang="en-US" dirty="0"/>
              <a:t>Scrapes</a:t>
            </a:r>
          </a:p>
          <a:p>
            <a:pPr lvl="1"/>
            <a:r>
              <a:rPr lang="en-US" dirty="0"/>
              <a:t>Burns</a:t>
            </a:r>
          </a:p>
          <a:p>
            <a:pPr lvl="1"/>
            <a:r>
              <a:rPr lang="en-US" dirty="0"/>
              <a:t>Chemical Burns</a:t>
            </a:r>
          </a:p>
          <a:p>
            <a:pPr lvl="1"/>
            <a:r>
              <a:rPr lang="en-US" dirty="0"/>
              <a:t>Nail polish damage</a:t>
            </a:r>
          </a:p>
          <a:p>
            <a:pPr lvl="1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644" y="609600"/>
            <a:ext cx="219005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91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PPE - General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Long pants are recommended to prevent scrapes and cuts.</a:t>
            </a:r>
          </a:p>
          <a:p>
            <a:r>
              <a:rPr lang="en-US" dirty="0"/>
              <a:t>No loose clothes or neck ties. These can get caught in equipment.</a:t>
            </a:r>
          </a:p>
          <a:p>
            <a:r>
              <a:rPr lang="en-US" dirty="0"/>
              <a:t>Long hair is to be pulled back. </a:t>
            </a:r>
          </a:p>
          <a:p>
            <a:r>
              <a:rPr lang="en-US" dirty="0"/>
              <a:t>No long or dangling jewelry.</a:t>
            </a:r>
          </a:p>
          <a:p>
            <a:r>
              <a:rPr lang="en-US" dirty="0"/>
              <a:t>No Philadelphia Eagles clothing.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813" y="647876"/>
            <a:ext cx="1547813" cy="1419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238" y="3886200"/>
            <a:ext cx="14097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6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Power Tools are great work savers:</a:t>
            </a:r>
          </a:p>
          <a:p>
            <a:pPr lvl="1"/>
            <a:r>
              <a:rPr lang="en-US" dirty="0"/>
              <a:t>They reduce strain and effort</a:t>
            </a:r>
          </a:p>
          <a:p>
            <a:pPr lvl="1"/>
            <a:r>
              <a:rPr lang="en-US" dirty="0"/>
              <a:t>Help reduce the time needed to perform a task</a:t>
            </a:r>
          </a:p>
          <a:p>
            <a:pPr lvl="1"/>
            <a:r>
              <a:rPr lang="en-US" dirty="0"/>
              <a:t>Are easy to learn and operate</a:t>
            </a:r>
          </a:p>
          <a:p>
            <a:pPr lvl="1"/>
            <a:r>
              <a:rPr lang="en-US" dirty="0"/>
              <a:t>Can allow work that might not be done without them.</a:t>
            </a:r>
          </a:p>
          <a:p>
            <a:pPr lvl="1"/>
            <a:r>
              <a:rPr lang="en-US" dirty="0"/>
              <a:t>Give more precision than most hand tools</a:t>
            </a:r>
          </a:p>
          <a:p>
            <a:r>
              <a:rPr lang="en-US" dirty="0"/>
              <a:t>THEY WILL HURT, MAIM, OR KILL YOU!!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0" y="180109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5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2249486"/>
            <a:ext cx="7429499" cy="407511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Do not use power tools unless you have been trained and authorized</a:t>
            </a:r>
          </a:p>
          <a:p>
            <a:r>
              <a:rPr lang="en-US" dirty="0"/>
              <a:t>Treat them as if they were energized, always</a:t>
            </a:r>
          </a:p>
          <a:p>
            <a:r>
              <a:rPr lang="en-US" dirty="0"/>
              <a:t>Inspect each tool before using. You are responsible for your own tool inspections</a:t>
            </a:r>
          </a:p>
          <a:p>
            <a:r>
              <a:rPr lang="en-US" dirty="0"/>
              <a:t>Turn off and unplug or remove battery when not in use </a:t>
            </a:r>
          </a:p>
          <a:p>
            <a:r>
              <a:rPr lang="en-US" dirty="0"/>
              <a:t>“Test Fire” after turning off to de-energize</a:t>
            </a:r>
          </a:p>
          <a:p>
            <a:r>
              <a:rPr lang="en-US" dirty="0"/>
              <a:t>Never remove guards – ever</a:t>
            </a:r>
          </a:p>
          <a:p>
            <a:r>
              <a:rPr lang="en-US" dirty="0"/>
              <a:t>Alert those around you that you are using a power tool</a:t>
            </a:r>
          </a:p>
          <a:p>
            <a:r>
              <a:rPr lang="en-US" dirty="0"/>
              <a:t>Treat each tool with care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407968"/>
            <a:ext cx="2015204" cy="17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3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Always return to their proper place when done.</a:t>
            </a:r>
          </a:p>
          <a:p>
            <a:r>
              <a:rPr lang="en-US" dirty="0"/>
              <a:t>Always secure your work piece </a:t>
            </a:r>
          </a:p>
          <a:p>
            <a:pPr lvl="1"/>
            <a:r>
              <a:rPr lang="en-US" dirty="0"/>
              <a:t>Clamp it</a:t>
            </a:r>
          </a:p>
          <a:p>
            <a:pPr lvl="1"/>
            <a:r>
              <a:rPr lang="en-US" dirty="0"/>
              <a:t>Bolt it</a:t>
            </a:r>
          </a:p>
          <a:p>
            <a:pPr lvl="1"/>
            <a:r>
              <a:rPr lang="en-US" dirty="0"/>
              <a:t>Insure that it cannot move</a:t>
            </a:r>
          </a:p>
          <a:p>
            <a:r>
              <a:rPr lang="en-US" dirty="0"/>
              <a:t>USE PROPER PPE FOR EACH PIECE OF EQUIPMENT.</a:t>
            </a:r>
          </a:p>
        </p:txBody>
      </p:sp>
    </p:spTree>
    <p:extLst>
      <p:ext uri="{BB962C8B-B14F-4D97-AF65-F5344CB8AC3E}">
        <p14:creationId xmlns:p14="http://schemas.microsoft.com/office/powerpoint/2010/main" val="2698174855"/>
      </p:ext>
    </p:extLst>
  </p:cSld>
  <p:clrMapOvr>
    <a:masterClrMapping/>
  </p:clrMapOvr>
  <p:transition spd="slow">
    <p:comb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Power Tools - Cutting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54" y="1625239"/>
            <a:ext cx="2212605" cy="197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94450"/>
            <a:ext cx="1926333" cy="253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002" y="1761047"/>
            <a:ext cx="1945682" cy="194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28" y="4138090"/>
            <a:ext cx="1942050" cy="194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151" y="4229099"/>
            <a:ext cx="1874972" cy="187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16748" y="3720584"/>
            <a:ext cx="1233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TABLE SAW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1929" y="6139934"/>
            <a:ext cx="1601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CIRCULAR SAW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9874" y="6169787"/>
            <a:ext cx="110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SAWZ ALL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85212" y="3768758"/>
            <a:ext cx="127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MITER SAW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45871" y="4230604"/>
            <a:ext cx="1218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BAND SAW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106" y="4717246"/>
            <a:ext cx="1422688" cy="14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888346" y="6289964"/>
            <a:ext cx="9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JIG SAW</a:t>
            </a:r>
          </a:p>
        </p:txBody>
      </p:sp>
    </p:spTree>
    <p:extLst>
      <p:ext uri="{BB962C8B-B14F-4D97-AF65-F5344CB8AC3E}">
        <p14:creationId xmlns:p14="http://schemas.microsoft.com/office/powerpoint/2010/main" val="8091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3BE8B-B941-4D6C-8104-A7005176F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F5AAC-210F-44CF-AC75-7B32E3D28F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Cough</a:t>
            </a:r>
          </a:p>
          <a:p>
            <a:r>
              <a:rPr lang="en-US" sz="2400" dirty="0"/>
              <a:t>Shortness of breath</a:t>
            </a:r>
          </a:p>
          <a:p>
            <a:r>
              <a:rPr lang="en-US" sz="2400" dirty="0"/>
              <a:t>Chills</a:t>
            </a:r>
          </a:p>
          <a:p>
            <a:r>
              <a:rPr lang="en-US" sz="2400" dirty="0"/>
              <a:t>Repeated shaking with chills</a:t>
            </a:r>
          </a:p>
          <a:p>
            <a:r>
              <a:rPr lang="en-US" sz="2400" dirty="0"/>
              <a:t>Muscle pain</a:t>
            </a:r>
          </a:p>
          <a:p>
            <a:r>
              <a:rPr lang="en-US" sz="2400" dirty="0"/>
              <a:t>Headache</a:t>
            </a:r>
          </a:p>
          <a:p>
            <a:r>
              <a:rPr lang="en-US" sz="2400" dirty="0"/>
              <a:t>Sore throat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D60A0B-A673-4873-8640-C82F48008B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Loss of taste or smell</a:t>
            </a:r>
          </a:p>
          <a:p>
            <a:r>
              <a:rPr lang="en-US" sz="2400" dirty="0"/>
              <a:t>Diarrhea</a:t>
            </a:r>
          </a:p>
          <a:p>
            <a:r>
              <a:rPr lang="en-US" sz="2400" dirty="0"/>
              <a:t>Feeling feverish or a measured Temperature greater than or equal to 100.0 degrees Fahrenheit</a:t>
            </a:r>
          </a:p>
          <a:p>
            <a:r>
              <a:rPr lang="en-US" sz="2400" dirty="0"/>
              <a:t>Known contact with a person who is lab confirmed to have COVID-19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1393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Power </a:t>
            </a:r>
            <a:r>
              <a:rPr lang="en-US" dirty="0" err="1"/>
              <a:t>ToOls</a:t>
            </a:r>
            <a:r>
              <a:rPr lang="en-US" dirty="0"/>
              <a:t> - Cutting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Injury Risks</a:t>
            </a:r>
          </a:p>
          <a:p>
            <a:pPr lvl="1"/>
            <a:r>
              <a:rPr lang="en-US" dirty="0"/>
              <a:t>Cutting</a:t>
            </a:r>
          </a:p>
          <a:p>
            <a:pPr lvl="1"/>
            <a:r>
              <a:rPr lang="en-US" dirty="0"/>
              <a:t>Flying debris / Inhaled debris</a:t>
            </a:r>
          </a:p>
          <a:p>
            <a:pPr lvl="1"/>
            <a:r>
              <a:rPr lang="en-US" dirty="0"/>
              <a:t>Entangling and cutting </a:t>
            </a:r>
          </a:p>
          <a:p>
            <a:pPr lvl="1"/>
            <a:r>
              <a:rPr lang="en-US" dirty="0"/>
              <a:t>Kick back or throwing a work piece.</a:t>
            </a:r>
          </a:p>
          <a:p>
            <a:r>
              <a:rPr lang="en-US" dirty="0"/>
              <a:t>Always assume it is energized!</a:t>
            </a:r>
          </a:p>
          <a:p>
            <a:r>
              <a:rPr lang="en-US" dirty="0"/>
              <a:t>Never touch the blade unless the saw is turned off, unplugged, and you have “test fired” the saw</a:t>
            </a:r>
          </a:p>
        </p:txBody>
      </p:sp>
    </p:spTree>
    <p:extLst>
      <p:ext uri="{BB962C8B-B14F-4D97-AF65-F5344CB8AC3E}">
        <p14:creationId xmlns:p14="http://schemas.microsoft.com/office/powerpoint/2010/main" val="55228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Power Tools - Drilling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99329"/>
            <a:ext cx="1866900" cy="225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8800"/>
            <a:ext cx="2399276" cy="159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3953286"/>
            <a:ext cx="1109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Drill Press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52208" y="4572000"/>
            <a:ext cx="3328655" cy="2133600"/>
            <a:chOff x="1852208" y="4572000"/>
            <a:chExt cx="3328655" cy="2133600"/>
          </a:xfrm>
        </p:grpSpPr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2208" y="4572000"/>
              <a:ext cx="1729192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733800" y="6096000"/>
              <a:ext cx="14470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Drill Sergeant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740742" y="3888754"/>
            <a:ext cx="1306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Dremel</a:t>
            </a:r>
            <a:r>
              <a:rPr lang="en-US" dirty="0"/>
              <a:t> Drill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38600" y="3888754"/>
            <a:ext cx="1212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Power Drill</a:t>
            </a:r>
          </a:p>
        </p:txBody>
      </p:sp>
    </p:spTree>
    <p:extLst>
      <p:ext uri="{BB962C8B-B14F-4D97-AF65-F5344CB8AC3E}">
        <p14:creationId xmlns:p14="http://schemas.microsoft.com/office/powerpoint/2010/main" val="41083258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Power Tools - Drilling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Injury Risks</a:t>
            </a:r>
          </a:p>
          <a:p>
            <a:pPr lvl="1"/>
            <a:r>
              <a:rPr lang="en-US" dirty="0"/>
              <a:t>Cutting – the sides are sharp</a:t>
            </a:r>
          </a:p>
          <a:p>
            <a:pPr lvl="1"/>
            <a:r>
              <a:rPr lang="en-US" dirty="0"/>
              <a:t>Debris</a:t>
            </a:r>
          </a:p>
          <a:p>
            <a:pPr lvl="1"/>
            <a:r>
              <a:rPr lang="en-US" dirty="0"/>
              <a:t>Entangling on loose fitting clothes</a:t>
            </a:r>
          </a:p>
          <a:p>
            <a:pPr lvl="1"/>
            <a:r>
              <a:rPr lang="en-US" dirty="0"/>
              <a:t>Work piece kick back or twirling</a:t>
            </a:r>
          </a:p>
          <a:p>
            <a:pPr lvl="1"/>
            <a:r>
              <a:rPr lang="en-US" dirty="0"/>
              <a:t>Drill bit breaking and flying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2286000"/>
            <a:ext cx="1905001" cy="161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56358"/>
      </p:ext>
    </p:extLst>
  </p:cSld>
  <p:clrMapOvr>
    <a:masterClrMapping/>
  </p:clrMapOvr>
  <p:transition spd="med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Power Tools - Abrasives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68" y="1514653"/>
            <a:ext cx="2552343" cy="255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905000"/>
            <a:ext cx="17526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864" y="1560552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79" y="4648200"/>
            <a:ext cx="2324767" cy="160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4120634"/>
            <a:ext cx="1434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BELT SANDER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0" y="3676650"/>
            <a:ext cx="1841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ORBITAL  SANDER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1375" y="3941802"/>
            <a:ext cx="1434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BELT SANDER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86992" y="6094906"/>
            <a:ext cx="3065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GRINDING OR CUT OFF WHEEL</a:t>
            </a: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284" y="4800599"/>
            <a:ext cx="2413033" cy="18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646732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Power Tools - Abrasives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Injury Risks</a:t>
            </a:r>
          </a:p>
          <a:p>
            <a:pPr lvl="1"/>
            <a:r>
              <a:rPr lang="en-US" dirty="0"/>
              <a:t>Scrapes</a:t>
            </a:r>
          </a:p>
          <a:p>
            <a:pPr lvl="1"/>
            <a:r>
              <a:rPr lang="en-US" dirty="0"/>
              <a:t>Debris – Inhaled Dust – </a:t>
            </a:r>
            <a:r>
              <a:rPr lang="en-US" b="1" dirty="0">
                <a:solidFill>
                  <a:srgbClr val="FF0000"/>
                </a:solidFill>
              </a:rPr>
              <a:t>Dust Mask Mandatory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Entanglement</a:t>
            </a:r>
          </a:p>
          <a:p>
            <a:pPr lvl="1"/>
            <a:r>
              <a:rPr lang="en-US" dirty="0"/>
              <a:t>Grinding wheels and cut off wheels</a:t>
            </a:r>
          </a:p>
          <a:p>
            <a:pPr lvl="2"/>
            <a:r>
              <a:rPr lang="en-US" dirty="0"/>
              <a:t>The name “cut off” says it all. It can cut pieces of you off!</a:t>
            </a:r>
          </a:p>
        </p:txBody>
      </p:sp>
    </p:spTree>
    <p:extLst>
      <p:ext uri="{BB962C8B-B14F-4D97-AF65-F5344CB8AC3E}">
        <p14:creationId xmlns:p14="http://schemas.microsoft.com/office/powerpoint/2010/main" val="377979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Risks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Soldering – Burns</a:t>
            </a:r>
          </a:p>
          <a:p>
            <a:r>
              <a:rPr lang="en-US" dirty="0"/>
              <a:t>Work Area – Slip, trip, and falls.</a:t>
            </a:r>
          </a:p>
          <a:p>
            <a:pPr lvl="1"/>
            <a:r>
              <a:rPr lang="en-US" dirty="0"/>
              <a:t>Clean up</a:t>
            </a:r>
          </a:p>
          <a:p>
            <a:pPr lvl="1"/>
            <a:r>
              <a:rPr lang="en-US" dirty="0"/>
              <a:t>No horse play</a:t>
            </a:r>
          </a:p>
          <a:p>
            <a:pPr lvl="1"/>
            <a:r>
              <a:rPr lang="en-US" dirty="0"/>
              <a:t>These are tools not toys</a:t>
            </a:r>
          </a:p>
          <a:p>
            <a:r>
              <a:rPr lang="en-US" dirty="0"/>
              <a:t>Hand tools</a:t>
            </a:r>
          </a:p>
          <a:p>
            <a:pPr lvl="1"/>
            <a:r>
              <a:rPr lang="en-US" dirty="0"/>
              <a:t>Cuts</a:t>
            </a:r>
          </a:p>
          <a:p>
            <a:pPr lvl="1"/>
            <a:r>
              <a:rPr lang="en-US" dirty="0"/>
              <a:t>Scrapes</a:t>
            </a:r>
          </a:p>
          <a:p>
            <a:pPr lvl="1"/>
            <a:r>
              <a:rPr lang="en-US" dirty="0"/>
              <a:t>Pinches</a:t>
            </a:r>
          </a:p>
          <a:p>
            <a:pPr lvl="1"/>
            <a:r>
              <a:rPr lang="en-US" dirty="0"/>
              <a:t>Whacks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447800"/>
            <a:ext cx="2602309" cy="315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7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8A16B-614A-4E2C-A768-25B31D776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the test!!</a:t>
            </a:r>
          </a:p>
        </p:txBody>
      </p:sp>
      <p:pic>
        <p:nvPicPr>
          <p:cNvPr id="1026" name="Picture 2" descr="QRCode for Tompkins Steel Talons Safety Training Test">
            <a:extLst>
              <a:ext uri="{FF2B5EF4-FFF2-40B4-BE49-F238E27FC236}">
                <a16:creationId xmlns:a16="http://schemas.microsoft.com/office/drawing/2014/main" id="{0FEE4138-EE07-4619-B2FF-79ACB8393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2600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6582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Be Safe!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And we’ll have a lot of fun!</a:t>
            </a:r>
          </a:p>
        </p:txBody>
      </p:sp>
    </p:spTree>
    <p:extLst>
      <p:ext uri="{BB962C8B-B14F-4D97-AF65-F5344CB8AC3E}">
        <p14:creationId xmlns:p14="http://schemas.microsoft.com/office/powerpoint/2010/main" val="362080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BE13B-82CA-419E-B33B-06430AB38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a Positive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D18CC-24A1-4913-B27D-C982C4555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Anyone experiencing symptoms of COVID-19 must stay home and should contact their medical provider. The following criteria must be met in order to return to campus:</a:t>
            </a:r>
          </a:p>
          <a:p>
            <a:pPr lvl="1"/>
            <a:r>
              <a:rPr lang="en-US" sz="2200" dirty="0"/>
              <a:t>72 hours have passed since recovery of symptoms without the use of fever-reducing medications</a:t>
            </a:r>
          </a:p>
          <a:p>
            <a:pPr lvl="1"/>
            <a:r>
              <a:rPr lang="en-US" sz="2200" dirty="0"/>
              <a:t>AND, has improvement of symptoms</a:t>
            </a:r>
          </a:p>
          <a:p>
            <a:pPr lvl="1"/>
            <a:r>
              <a:rPr lang="en-US" sz="2200" dirty="0"/>
              <a:t>AND, at least 5 days have passed since symptoms first appeared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938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Steel Talons Safety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 are responsible for keeping the Steel Talons team safe</a:t>
            </a:r>
          </a:p>
          <a:p>
            <a:r>
              <a:rPr lang="en-US" dirty="0"/>
              <a:t>ANYONE can STOP ANYONE doing ANYTHING that is UNSAFE!</a:t>
            </a:r>
          </a:p>
          <a:p>
            <a:pPr lvl="1"/>
            <a:r>
              <a:rPr lang="en-US" dirty="0"/>
              <a:t>Anyone not wearing proper PPE – STOP THEM</a:t>
            </a:r>
          </a:p>
          <a:p>
            <a:pPr lvl="1"/>
            <a:r>
              <a:rPr lang="en-US" dirty="0"/>
              <a:t>Anyone using any tool in an unsafe manner – STOP THEM</a:t>
            </a:r>
          </a:p>
          <a:p>
            <a:pPr lvl="1"/>
            <a:r>
              <a:rPr lang="en-US" dirty="0"/>
              <a:t>Anyone who is acting unsafely – STOP THEM</a:t>
            </a:r>
          </a:p>
          <a:p>
            <a:pPr lvl="1"/>
            <a:r>
              <a:rPr lang="en-US" dirty="0"/>
              <a:t>If YOU see an unsafe situation – FIX THE SITUATION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43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1" y="274638"/>
            <a:ext cx="7772400" cy="944563"/>
          </a:xfrm>
        </p:spPr>
        <p:txBody>
          <a:bodyPr anchor="t">
            <a:normAutofit/>
          </a:bodyPr>
          <a:lstStyle/>
          <a:p>
            <a:r>
              <a:rPr lang="en-US" dirty="0"/>
              <a:t>RSC Safety</a:t>
            </a:r>
            <a:br>
              <a:rPr lang="en-US" dirty="0"/>
            </a:br>
            <a:r>
              <a:rPr lang="en-US" sz="2400" dirty="0"/>
              <a:t>Building Emergency &amp; Equipment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43795" y="8955730"/>
            <a:ext cx="4460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Solenoid Valve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2" t="21847" r="46624" b="17627"/>
          <a:stretch/>
        </p:blipFill>
        <p:spPr>
          <a:xfrm rot="5400000">
            <a:off x="1086779" y="1464999"/>
            <a:ext cx="529293" cy="647296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710034" y="1616303"/>
            <a:ext cx="1486287" cy="787886"/>
          </a:xfrm>
          <a:prstGeom prst="rect">
            <a:avLst/>
          </a:prstGeom>
        </p:spPr>
        <p:txBody>
          <a:bodyPr vert="horz" wrap="square" lIns="121899" tIns="60949" rIns="121899" bIns="60949" rtlCol="0" anchor="t">
            <a:sp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/>
              <a:t>A = Emergency Exits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3" t="7578" r="9773" b="8652"/>
          <a:stretch/>
        </p:blipFill>
        <p:spPr>
          <a:xfrm rot="5400000">
            <a:off x="2744487" y="2265193"/>
            <a:ext cx="1273067" cy="552683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852473" y="2340095"/>
            <a:ext cx="1235423" cy="787886"/>
          </a:xfrm>
          <a:prstGeom prst="rect">
            <a:avLst/>
          </a:prstGeom>
        </p:spPr>
        <p:txBody>
          <a:bodyPr vert="horz" wrap="square" lIns="121899" tIns="60949" rIns="121899" bIns="60949" rtlCol="0" anchor="t">
            <a:sp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/>
              <a:t>B = Extinguishers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9" t="19086" r="27508" b="16247"/>
          <a:stretch/>
        </p:blipFill>
        <p:spPr>
          <a:xfrm rot="5400000">
            <a:off x="840816" y="3059150"/>
            <a:ext cx="930063" cy="496359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1554027" y="3134985"/>
            <a:ext cx="1360191" cy="566287"/>
          </a:xfrm>
          <a:prstGeom prst="rect">
            <a:avLst/>
          </a:prstGeom>
        </p:spPr>
        <p:txBody>
          <a:bodyPr vert="horz" wrap="square" lIns="121899" tIns="60949" rIns="121899" bIns="60949" rtlCol="0" anchor="t">
            <a:sp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/>
              <a:t>C = Fire Alarm Pull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4" t="3436" r="30744"/>
          <a:stretch/>
        </p:blipFill>
        <p:spPr>
          <a:xfrm rot="5400000">
            <a:off x="2996520" y="3627353"/>
            <a:ext cx="1011652" cy="767349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2409814" y="3838682"/>
            <a:ext cx="708858" cy="566287"/>
          </a:xfrm>
          <a:prstGeom prst="rect">
            <a:avLst/>
          </a:prstGeom>
        </p:spPr>
        <p:txBody>
          <a:bodyPr vert="horz" wrap="square" lIns="121899" tIns="60949" rIns="121899" bIns="60949" rtlCol="0" anchor="t">
            <a:sp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/>
              <a:t>D = AED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0" t="53376" r="7056" b="10493"/>
          <a:stretch/>
        </p:blipFill>
        <p:spPr>
          <a:xfrm rot="5400000">
            <a:off x="562338" y="4673145"/>
            <a:ext cx="1488259" cy="443050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1536155" y="4722326"/>
            <a:ext cx="1981045" cy="566287"/>
          </a:xfrm>
          <a:prstGeom prst="rect">
            <a:avLst/>
          </a:prstGeom>
        </p:spPr>
        <p:txBody>
          <a:bodyPr vert="horz" wrap="square" lIns="121899" tIns="60949" rIns="121899" bIns="60949" rtlCol="0" anchor="t">
            <a:sp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/>
              <a:t>E = Safety Shower / Eyewash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6" t="18201" r="25154" b="24527"/>
          <a:stretch/>
        </p:blipFill>
        <p:spPr>
          <a:xfrm>
            <a:off x="3112794" y="5319826"/>
            <a:ext cx="944722" cy="928575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1972441" y="5611768"/>
            <a:ext cx="1140353" cy="566287"/>
          </a:xfrm>
          <a:prstGeom prst="rect">
            <a:avLst/>
          </a:prstGeom>
        </p:spPr>
        <p:txBody>
          <a:bodyPr vert="horz" wrap="square" lIns="121899" tIns="60949" rIns="121899" bIns="60949" rtlCol="0" anchor="t">
            <a:sp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/>
              <a:t>F = First Aid Kit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554027" y="6309667"/>
            <a:ext cx="1474521" cy="566287"/>
          </a:xfrm>
          <a:prstGeom prst="rect">
            <a:avLst/>
          </a:prstGeom>
        </p:spPr>
        <p:txBody>
          <a:bodyPr vert="horz" wrap="square" lIns="121899" tIns="60949" rIns="121899" bIns="60949" rtlCol="0" anchor="t">
            <a:sp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/>
              <a:t>G = Goggle Sanitizer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746972" y="735246"/>
            <a:ext cx="4322331" cy="6045693"/>
            <a:chOff x="4563123" y="944563"/>
            <a:chExt cx="5321237" cy="5761592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3123" y="944563"/>
              <a:ext cx="5321237" cy="5761592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6160111" y="2160317"/>
              <a:ext cx="301841" cy="32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689540" y="1760538"/>
              <a:ext cx="309240" cy="32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517688" y="5665434"/>
              <a:ext cx="301841" cy="32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682140" y="5665434"/>
              <a:ext cx="301841" cy="32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366767" y="2644198"/>
              <a:ext cx="301841" cy="32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327310" y="3294906"/>
              <a:ext cx="301841" cy="32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327310" y="3933351"/>
              <a:ext cx="301841" cy="32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327310" y="4594567"/>
              <a:ext cx="301841" cy="32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587230" y="5007784"/>
              <a:ext cx="301841" cy="32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847859" y="2599783"/>
              <a:ext cx="301841" cy="32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833060" y="3263556"/>
              <a:ext cx="301841" cy="32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847859" y="3927329"/>
              <a:ext cx="301841" cy="32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833060" y="4591102"/>
              <a:ext cx="301841" cy="32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618519" y="4958991"/>
              <a:ext cx="301841" cy="32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203281" y="4754783"/>
              <a:ext cx="301841" cy="32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327310" y="2055126"/>
              <a:ext cx="301841" cy="32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557849" y="1594358"/>
              <a:ext cx="301841" cy="32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436309" y="5453857"/>
              <a:ext cx="301841" cy="32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744283" y="5464684"/>
              <a:ext cx="301841" cy="32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119180" y="2097392"/>
              <a:ext cx="301841" cy="32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455650" y="5042561"/>
              <a:ext cx="267319" cy="32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328774" y="2367769"/>
              <a:ext cx="301841" cy="32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331270" y="3520134"/>
              <a:ext cx="301841" cy="32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331270" y="3708123"/>
              <a:ext cx="301841" cy="32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331270" y="4838507"/>
              <a:ext cx="301841" cy="32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863650" y="2342517"/>
              <a:ext cx="301841" cy="32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863650" y="3533208"/>
              <a:ext cx="301841" cy="32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858353" y="3717153"/>
              <a:ext cx="301841" cy="32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838495" y="4815578"/>
              <a:ext cx="301841" cy="32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398543" y="4756335"/>
              <a:ext cx="301841" cy="32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213527" y="4641509"/>
              <a:ext cx="301841" cy="32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G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012184" y="2599783"/>
              <a:ext cx="301841" cy="32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G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012183" y="3376937"/>
              <a:ext cx="301841" cy="32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G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023307" y="3871762"/>
              <a:ext cx="301841" cy="32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G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023307" y="4648916"/>
              <a:ext cx="301841" cy="32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G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9254739" y="2398480"/>
              <a:ext cx="301841" cy="32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G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245109" y="3294906"/>
              <a:ext cx="301841" cy="32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G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9213527" y="3871762"/>
              <a:ext cx="301841" cy="32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18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1" y="274638"/>
            <a:ext cx="7772400" cy="944563"/>
          </a:xfrm>
        </p:spPr>
        <p:txBody>
          <a:bodyPr anchor="t">
            <a:normAutofit/>
          </a:bodyPr>
          <a:lstStyle/>
          <a:p>
            <a:r>
              <a:rPr lang="en-US" dirty="0"/>
              <a:t>Steel Talons &amp; RSC Safety Rules</a:t>
            </a:r>
            <a:br>
              <a:rPr lang="en-US" dirty="0"/>
            </a:b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1447801"/>
            <a:ext cx="7772400" cy="4361172"/>
          </a:xfrm>
          <a:prstGeom prst="rect">
            <a:avLst/>
          </a:prstGeom>
        </p:spPr>
        <p:txBody>
          <a:bodyPr vert="horz" lIns="121899" tIns="60949" rIns="121899" bIns="60949" rtlCol="0" anchor="t">
            <a:sp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1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/>
              <a:t>Adult Supervision</a:t>
            </a:r>
          </a:p>
          <a:p>
            <a:pPr marL="895243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KISD employee must be present in building</a:t>
            </a:r>
          </a:p>
          <a:p>
            <a:pPr marL="895243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Two mentors required on site, one may be the KISD employee</a:t>
            </a:r>
          </a:p>
          <a:p>
            <a:pPr marL="895243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No one-on-one student/adult work</a:t>
            </a:r>
          </a:p>
          <a:p>
            <a:pPr marL="895243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No unsupervised student work</a:t>
            </a:r>
          </a:p>
          <a:p>
            <a:pPr marL="895243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Building secured by KISD employee after work session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Sign in and out at the front door to our bay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RSC requires students to swipe their badges when entering building and the bay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Parents are expected to pick up students promptly after sessions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Be courteous to our neighbors in the RSC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No open flames in the building</a:t>
            </a:r>
          </a:p>
          <a:p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143795" y="8955730"/>
            <a:ext cx="4460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Solenoid Valve</a:t>
            </a:r>
          </a:p>
        </p:txBody>
      </p:sp>
    </p:spTree>
    <p:extLst>
      <p:ext uri="{BB962C8B-B14F-4D97-AF65-F5344CB8AC3E}">
        <p14:creationId xmlns:p14="http://schemas.microsoft.com/office/powerpoint/2010/main" val="246484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1" y="274638"/>
            <a:ext cx="7772400" cy="944563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Steel Talons &amp; RSC Safety Rules (continued)</a:t>
            </a:r>
            <a:br>
              <a:rPr lang="en-US" dirty="0"/>
            </a:b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1447800"/>
            <a:ext cx="7772400" cy="5776944"/>
          </a:xfrm>
          <a:prstGeom prst="rect">
            <a:avLst/>
          </a:prstGeom>
        </p:spPr>
        <p:txBody>
          <a:bodyPr vert="horz" lIns="121899" tIns="60949" rIns="121899" bIns="60949" rtlCol="0" anchor="t">
            <a:sp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1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/>
              <a:t>Safety glasses</a:t>
            </a:r>
          </a:p>
          <a:p>
            <a:pPr marL="895243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Required in work bays, central shop, and within 5 feet of field when in use </a:t>
            </a:r>
          </a:p>
          <a:p>
            <a:pPr marL="895243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Must meet OSHA Z-87</a:t>
            </a:r>
          </a:p>
          <a:p>
            <a:pPr marL="895243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Side shields required (or compliant wrap-around glasses or goggles)</a:t>
            </a:r>
          </a:p>
          <a:p>
            <a:pPr marL="895243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Normal glasses with side shields do NOT satisfy this requirement</a:t>
            </a:r>
          </a:p>
          <a:p>
            <a:pPr marL="895243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Glasses must be clear or only lightly tinted – we must easily see your eyes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Shoe requirements</a:t>
            </a:r>
          </a:p>
          <a:p>
            <a:pPr marL="895244" lvl="2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Substantial, closed-toed shoes shall be worn in all work areas</a:t>
            </a:r>
          </a:p>
          <a:p>
            <a:pPr marL="895244" lvl="2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Required within 5 feet of the central field area of the RSC</a:t>
            </a:r>
          </a:p>
          <a:p>
            <a:pPr marL="895244" lvl="2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Flip-flops, sandals, flats, “Crocs”, and other footwear that has open holes are not permitted</a:t>
            </a:r>
          </a:p>
          <a:p>
            <a:pPr marL="895244" lvl="2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Sole of shoe must resist puncture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Other personal protective equipment (PPE)</a:t>
            </a:r>
          </a:p>
          <a:p>
            <a:pPr marL="895244" lvl="2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Specific PPE required in areas defined by KISD and building administration</a:t>
            </a:r>
          </a:p>
          <a:p>
            <a:pPr marL="895244" lvl="2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Our team has specific PPE for each tool posted near each tool station</a:t>
            </a:r>
          </a:p>
          <a:p>
            <a:pPr marL="895244" lvl="2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Wear appropriate gloves when handling sharp materials (leather or cloth) or handling chemicals (rubber or plastic) – we have more hand injuries than anything else</a:t>
            </a:r>
          </a:p>
          <a:p>
            <a:pPr marL="895244" lvl="2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Use ear protection as needed – see the tool station requirements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43795" y="8955730"/>
            <a:ext cx="4460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Solenoid Valve</a:t>
            </a:r>
          </a:p>
        </p:txBody>
      </p:sp>
    </p:spTree>
    <p:extLst>
      <p:ext uri="{BB962C8B-B14F-4D97-AF65-F5344CB8AC3E}">
        <p14:creationId xmlns:p14="http://schemas.microsoft.com/office/powerpoint/2010/main" val="311022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1" y="274638"/>
            <a:ext cx="7772400" cy="944563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Steel Talons &amp; RSC Safety Rules (continued)</a:t>
            </a:r>
            <a:br>
              <a:rPr lang="en-US" dirty="0"/>
            </a:b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1447801"/>
            <a:ext cx="7772400" cy="5275268"/>
          </a:xfrm>
          <a:prstGeom prst="rect">
            <a:avLst/>
          </a:prstGeom>
        </p:spPr>
        <p:txBody>
          <a:bodyPr vert="horz" lIns="121899" tIns="60949" rIns="121899" bIns="60949" rtlCol="0" anchor="t">
            <a:sp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1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/>
              <a:t>Loose Clothing, Jewelry, Hair, Hoodies, etc.</a:t>
            </a:r>
          </a:p>
          <a:p>
            <a:pPr marL="895243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Shall be kept out of the way when working with power tools</a:t>
            </a:r>
          </a:p>
          <a:p>
            <a:pPr marL="895243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Do not wear rings when working with materials</a:t>
            </a:r>
          </a:p>
          <a:p>
            <a:pPr marL="895243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Do not wear long-sleeves or gloves when working with potentially entangling tools (e.g. mill, drill press, belt sander)</a:t>
            </a:r>
          </a:p>
          <a:p>
            <a:pPr marL="895243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Tie back long hair; remove jewelry; roll up long sleeves; take off hoodies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Training Requirements</a:t>
            </a:r>
          </a:p>
          <a:p>
            <a:pPr marL="895244" lvl="2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Proper training in safe use required to operate a power tool. Includes everyone working at the RSC (mentors and students)</a:t>
            </a:r>
          </a:p>
          <a:p>
            <a:pPr marL="895244" lvl="2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Each team has people trained to teach others on their team the required procedures</a:t>
            </a:r>
          </a:p>
          <a:p>
            <a:pPr marL="895244" lvl="2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We maintain records to demonstrate this requirement has been met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Team Safety Programs</a:t>
            </a:r>
          </a:p>
          <a:p>
            <a:pPr marL="895244" lvl="2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Within our bay, we have more strict safety requirements than the RSC</a:t>
            </a:r>
          </a:p>
          <a:p>
            <a:pPr marL="895244" lvl="2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Use proper tools, in good condition, for each job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white"/>
                </a:solidFill>
                <a:ea typeface="+mn-ea"/>
                <a:cs typeface="+mn-cs"/>
              </a:rPr>
              <a:t>Contact mentors immediately if any problems arise or if you don’t know how to do something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43795" y="8955730"/>
            <a:ext cx="4460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Solenoid Valve</a:t>
            </a:r>
          </a:p>
        </p:txBody>
      </p:sp>
    </p:spTree>
    <p:extLst>
      <p:ext uri="{BB962C8B-B14F-4D97-AF65-F5344CB8AC3E}">
        <p14:creationId xmlns:p14="http://schemas.microsoft.com/office/powerpoint/2010/main" val="214453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Metadata/LabelInfo.xml><?xml version="1.0" encoding="utf-8"?>
<clbl:labelList xmlns:clbl="http://schemas.microsoft.com/office/2020/mipLabelMetadata">
  <clbl:label id="{c1eb5112-7946-4c9d-bc57-40040cfe3a91}" enabled="0" method="" siteId="{c1eb5112-7946-4c9d-bc57-40040cfe3a9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2035</Words>
  <Application>Microsoft Office PowerPoint</Application>
  <PresentationFormat>On-screen Show (4:3)</PresentationFormat>
  <Paragraphs>317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Tw Cen MT</vt:lpstr>
      <vt:lpstr>Circuit</vt:lpstr>
      <vt:lpstr>Tompkins Robotics Team 5427</vt:lpstr>
      <vt:lpstr>Tompkins Robotics Team 5427</vt:lpstr>
      <vt:lpstr>COVID-19 Symptoms</vt:lpstr>
      <vt:lpstr>After a Positive COVID-19</vt:lpstr>
      <vt:lpstr>Steel Talons Safety Principles</vt:lpstr>
      <vt:lpstr>RSC Safety Building Emergency &amp; Equipment</vt:lpstr>
      <vt:lpstr>Steel Talons &amp; RSC Safety Rules </vt:lpstr>
      <vt:lpstr>Steel Talons &amp; RSC Safety Rules (continued) </vt:lpstr>
      <vt:lpstr>Steel Talons &amp; RSC Safety Rules (continued) </vt:lpstr>
      <vt:lpstr>Steel Talons &amp; RSC Safety Rules (continued) </vt:lpstr>
      <vt:lpstr>Steel Talons &amp; RSC Safety Rules (continued) </vt:lpstr>
      <vt:lpstr>Steel Talons &amp; RSC Safety Rules (continued) </vt:lpstr>
      <vt:lpstr>Why Safety?</vt:lpstr>
      <vt:lpstr>Safety Ground Rules</vt:lpstr>
      <vt:lpstr>Safety Ground Rules</vt:lpstr>
      <vt:lpstr>Protecting Yourself</vt:lpstr>
      <vt:lpstr>PPE Eye Protection</vt:lpstr>
      <vt:lpstr>PPE Eye Protection </vt:lpstr>
      <vt:lpstr>PPE Hearing Protection</vt:lpstr>
      <vt:lpstr>PPE Hearing Protection</vt:lpstr>
      <vt:lpstr>PPE Hearing Protection</vt:lpstr>
      <vt:lpstr>PPE Foot Protection</vt:lpstr>
      <vt:lpstr>PPE Hand Protection</vt:lpstr>
      <vt:lpstr>PPE Hand Protection</vt:lpstr>
      <vt:lpstr>PPE - General</vt:lpstr>
      <vt:lpstr>Power Tools</vt:lpstr>
      <vt:lpstr>Power Tools</vt:lpstr>
      <vt:lpstr>Power Tools</vt:lpstr>
      <vt:lpstr>Power Tools - Cutting</vt:lpstr>
      <vt:lpstr>Power ToOls - Cutting</vt:lpstr>
      <vt:lpstr>Power Tools - Drilling</vt:lpstr>
      <vt:lpstr>Power Tools - Drilling</vt:lpstr>
      <vt:lpstr>Power Tools - Abrasives</vt:lpstr>
      <vt:lpstr>Power Tools - Abrasives</vt:lpstr>
      <vt:lpstr>General Risks</vt:lpstr>
      <vt:lpstr>Take the test!!</vt:lpstr>
      <vt:lpstr>Be Safe!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Tompkins Robotics Team 5427</dc:title>
  <dc:creator>Devlin, Brian</dc:creator>
  <cp:lastModifiedBy>Devlin, Brian</cp:lastModifiedBy>
  <cp:revision>6</cp:revision>
  <dcterms:created xsi:type="dcterms:W3CDTF">2020-08-29T15:20:23Z</dcterms:created>
  <dcterms:modified xsi:type="dcterms:W3CDTF">2022-08-25T18:20:36Z</dcterms:modified>
</cp:coreProperties>
</file>